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10"/>
  </p:notesMasterIdLst>
  <p:handoutMasterIdLst>
    <p:handoutMasterId r:id="rId11"/>
  </p:handoutMasterIdLst>
  <p:sldIdLst>
    <p:sldId id="282" r:id="rId2"/>
    <p:sldId id="283" r:id="rId3"/>
    <p:sldId id="284" r:id="rId4"/>
    <p:sldId id="286" r:id="rId5"/>
    <p:sldId id="287" r:id="rId6"/>
    <p:sldId id="288" r:id="rId7"/>
    <p:sldId id="289" r:id="rId8"/>
    <p:sldId id="290" r:id="rId9"/>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056" y="-3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A1DE03-4518-794F-8228-D6537C12ED6C}" type="datetimeFigureOut">
              <a:rPr lang="de-DE" smtClean="0"/>
              <a:t>10.03.17</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3AA5C0-73B2-E847-B3C8-002442F071DD}" type="slidenum">
              <a:rPr lang="de-DE" smtClean="0"/>
              <a:t>‹Nr.›</a:t>
            </a:fld>
            <a:endParaRPr lang="de-DE"/>
          </a:p>
        </p:txBody>
      </p:sp>
    </p:spTree>
    <p:extLst>
      <p:ext uri="{BB962C8B-B14F-4D97-AF65-F5344CB8AC3E}">
        <p14:creationId xmlns:p14="http://schemas.microsoft.com/office/powerpoint/2010/main" val="2458155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601000-2ABF-7A49-B6F2-F2469F59CE5F}" type="datetimeFigureOut">
              <a:rPr lang="de-DE" smtClean="0"/>
              <a:t>10.03.17</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93FB03-AFF1-1642-BA19-8D739AAE8105}" type="slidenum">
              <a:rPr lang="de-DE" smtClean="0"/>
              <a:t>‹Nr.›</a:t>
            </a:fld>
            <a:endParaRPr lang="de-DE"/>
          </a:p>
        </p:txBody>
      </p:sp>
    </p:spTree>
    <p:extLst>
      <p:ext uri="{BB962C8B-B14F-4D97-AF65-F5344CB8AC3E}">
        <p14:creationId xmlns:p14="http://schemas.microsoft.com/office/powerpoint/2010/main" val="25948769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1</a:t>
            </a:fld>
            <a:endParaRPr lang="de-DE"/>
          </a:p>
        </p:txBody>
      </p:sp>
    </p:spTree>
    <p:extLst>
      <p:ext uri="{BB962C8B-B14F-4D97-AF65-F5344CB8AC3E}">
        <p14:creationId xmlns:p14="http://schemas.microsoft.com/office/powerpoint/2010/main" val="637489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Änderungsanträge sind immer Aussagesätze ohne Erklärungen. Z.B.:</a:t>
            </a:r>
            <a:r>
              <a:rPr lang="de-DE" baseline="0" dirty="0" smtClean="0"/>
              <a:t> „Die Direktzahlungen werden um 5% gekürzt.“ Oder: „Die Direktzahlungen werden </a:t>
            </a:r>
            <a:r>
              <a:rPr lang="de-DE" baseline="0" dirty="0" smtClean="0"/>
              <a:t>schrittweise jährlich um je 2</a:t>
            </a:r>
            <a:r>
              <a:rPr lang="de-DE" baseline="0" dirty="0" smtClean="0"/>
              <a:t>% gekürzt.“ Etc. NICHT: „Die Direktzahlungen werden nicht gekürzt, weil...“ </a:t>
            </a:r>
          </a:p>
          <a:p>
            <a:r>
              <a:rPr lang="de-DE" baseline="0" dirty="0" smtClean="0"/>
              <a:t>Den angenommenen Antrag kann man nach der Abstimmung grün markieren, die abgelehnten rot. </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2</a:t>
            </a:fld>
            <a:endParaRPr lang="de-DE"/>
          </a:p>
        </p:txBody>
      </p:sp>
    </p:spTree>
    <p:extLst>
      <p:ext uri="{BB962C8B-B14F-4D97-AF65-F5344CB8AC3E}">
        <p14:creationId xmlns:p14="http://schemas.microsoft.com/office/powerpoint/2010/main" val="3961397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In</a:t>
            </a:r>
            <a:r>
              <a:rPr lang="de-DE" baseline="0" dirty="0" smtClean="0"/>
              <a:t> die mittlere Spalte werden die beiden angenommenen Anträge der ersten Lesung eingefügt. In die rechte Spalte kann man nun einen Gegenvorschlag des Ministerrates schreiben. Diesen Vorschlag kann man an die Spielsituation anpassen. Möchte man, dass </a:t>
            </a:r>
            <a:r>
              <a:rPr lang="de-DE" baseline="0" smtClean="0"/>
              <a:t>noch </a:t>
            </a:r>
            <a:r>
              <a:rPr lang="de-DE" baseline="0" smtClean="0"/>
              <a:t>weiter </a:t>
            </a:r>
            <a:r>
              <a:rPr lang="de-DE" baseline="0" dirty="0" smtClean="0"/>
              <a:t>diskutiert wird, dann gibt man einen konfrontativen Vorschlag rein. Möchte man, dass das EP in der 2. Lesung den Vorschlag des Ministerrates annehmen kann, dann gibt man einen Vorschlag, der nur gering abweicht, rein. </a:t>
            </a:r>
            <a:endParaRPr lang="de-DE" dirty="0"/>
          </a:p>
        </p:txBody>
      </p:sp>
      <p:sp>
        <p:nvSpPr>
          <p:cNvPr id="4" name="Foliennummernplatzhalter 3"/>
          <p:cNvSpPr>
            <a:spLocks noGrp="1"/>
          </p:cNvSpPr>
          <p:nvPr>
            <p:ph type="sldNum" sz="quarter" idx="10"/>
          </p:nvPr>
        </p:nvSpPr>
        <p:spPr/>
        <p:txBody>
          <a:bodyPr/>
          <a:lstStyle/>
          <a:p>
            <a:fld id="{8793FB03-AFF1-1642-BA19-8D739AAE8105}" type="slidenum">
              <a:rPr lang="de-DE" smtClean="0"/>
              <a:t>4</a:t>
            </a:fld>
            <a:endParaRPr lang="de-DE"/>
          </a:p>
        </p:txBody>
      </p:sp>
    </p:spTree>
    <p:extLst>
      <p:ext uri="{BB962C8B-B14F-4D97-AF65-F5344CB8AC3E}">
        <p14:creationId xmlns:p14="http://schemas.microsoft.com/office/powerpoint/2010/main" val="254905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de-DE" smtClean="0"/>
              <a:t>Mastertitelformat bearbeiten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en-US" dirty="0"/>
          </a:p>
        </p:txBody>
      </p:sp>
      <p:sp>
        <p:nvSpPr>
          <p:cNvPr id="4" name="Date Placeholder 3"/>
          <p:cNvSpPr>
            <a:spLocks noGrp="1"/>
          </p:cNvSpPr>
          <p:nvPr>
            <p:ph type="dt" sz="half" idx="10"/>
          </p:nvPr>
        </p:nvSpPr>
        <p:spPr/>
        <p:txBody>
          <a:bodyPr/>
          <a:lstStyle/>
          <a:p>
            <a:fld id="{0CD9109C-BB94-E240-97F5-1B563BEBD48A}" type="datetime2">
              <a:rPr lang="de-DE" smtClean="0">
                <a:latin typeface="Arial"/>
              </a:rPr>
              <a:pPr/>
              <a:t>Freitag, 10. März 17</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837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8E039DDE-E7F9-8741-B596-12F183B69DDC}" type="datetime2">
              <a:rPr lang="de-DE" smtClean="0">
                <a:latin typeface="Arial"/>
              </a:rPr>
              <a:pPr/>
              <a:t>Freitag, 10. März 17</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80280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de-DE" smtClean="0"/>
              <a:t>Mastertitelformat bearbeiten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B4B2E17-6C1E-6641-B6D4-A0B674EFB23F}" type="datetime2">
              <a:rPr lang="de-DE" smtClean="0">
                <a:latin typeface="Arial"/>
              </a:rPr>
              <a:pPr/>
              <a:t>Freitag, 10. März 17</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347727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Content Placehold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AD7F4823-D1B3-3443-BD32-AAF3F66C16C6}" type="datetime2">
              <a:rPr lang="de-DE" smtClean="0">
                <a:latin typeface="Arial"/>
              </a:rPr>
              <a:pPr/>
              <a:t>Freitag, 10. März 17</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1734226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de-DE" smtClean="0"/>
              <a:t>Mastertitelformat bearbeiten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e Placeholder 3"/>
          <p:cNvSpPr>
            <a:spLocks noGrp="1"/>
          </p:cNvSpPr>
          <p:nvPr>
            <p:ph type="dt" sz="half" idx="10"/>
          </p:nvPr>
        </p:nvSpPr>
        <p:spPr/>
        <p:txBody>
          <a:bodyPr/>
          <a:lstStyle/>
          <a:p>
            <a:fld id="{F42BB57F-82E8-2F4D-861C-10A675AECC7F}" type="datetime2">
              <a:rPr lang="de-DE" smtClean="0">
                <a:latin typeface="Arial"/>
              </a:rPr>
              <a:pPr/>
              <a:t>Freitag, 10. März 17</a:t>
            </a:fld>
            <a:endParaRPr lang="en-US">
              <a:latin typeface="Arial"/>
            </a:endParaRPr>
          </a:p>
        </p:txBody>
      </p:sp>
      <p:sp>
        <p:nvSpPr>
          <p:cNvPr id="5" name="Footer Placeholder 4"/>
          <p:cNvSpPr>
            <a:spLocks noGrp="1"/>
          </p:cNvSpPr>
          <p:nvPr>
            <p:ph type="ftr" sz="quarter" idx="11"/>
          </p:nvPr>
        </p:nvSpPr>
        <p:spPr/>
        <p:txBody>
          <a:bodyPr/>
          <a:lstStyle/>
          <a:p>
            <a:pPr algn="r"/>
            <a:endParaRPr lang="en-US" dirty="0">
              <a:latin typeface="Aria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6386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A0A925D8-1782-8740-9912-8833CA28ED8E}" type="datetime2">
              <a:rPr lang="de-DE" smtClean="0">
                <a:latin typeface="Arial"/>
              </a:rPr>
              <a:pPr/>
              <a:t>Freitag, 10. März 17</a:t>
            </a:fld>
            <a:endParaRPr lang="en-US">
              <a:latin typeface="Arial"/>
            </a:endParaRPr>
          </a:p>
        </p:txBody>
      </p:sp>
      <p:sp>
        <p:nvSpPr>
          <p:cNvPr id="6" name="Footer Placeholder 5"/>
          <p:cNvSpPr>
            <a:spLocks noGrp="1"/>
          </p:cNvSpPr>
          <p:nvPr>
            <p:ph type="ftr" sz="quarter" idx="11"/>
          </p:nvPr>
        </p:nvSpPr>
        <p:spPr/>
        <p:txBody>
          <a:bodyPr/>
          <a:lstStyle/>
          <a:p>
            <a:pPr algn="r"/>
            <a:endParaRPr lang="en-US" dirty="0">
              <a:latin typeface="Arial"/>
            </a:endParaRPr>
          </a:p>
        </p:txBody>
      </p:sp>
      <p:sp>
        <p:nvSpPr>
          <p:cNvPr id="7" name="Slide Number Placeholder 6"/>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3869732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Mastertitelformat bearbeiten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486377A9-B741-A845-B652-DC6F8C02DCCA}" type="datetime2">
              <a:rPr lang="de-DE" smtClean="0">
                <a:latin typeface="Arial"/>
              </a:rPr>
              <a:pPr/>
              <a:t>Freitag, 10. März 17</a:t>
            </a:fld>
            <a:endParaRPr lang="en-US">
              <a:latin typeface="Arial"/>
            </a:endParaRPr>
          </a:p>
        </p:txBody>
      </p:sp>
      <p:sp>
        <p:nvSpPr>
          <p:cNvPr id="8" name="Footer Placeholder 7"/>
          <p:cNvSpPr>
            <a:spLocks noGrp="1"/>
          </p:cNvSpPr>
          <p:nvPr>
            <p:ph type="ftr" sz="quarter" idx="11"/>
          </p:nvPr>
        </p:nvSpPr>
        <p:spPr/>
        <p:txBody>
          <a:bodyPr/>
          <a:lstStyle/>
          <a:p>
            <a:pPr algn="r"/>
            <a:endParaRPr lang="en-US" dirty="0">
              <a:latin typeface="Arial"/>
            </a:endParaRPr>
          </a:p>
        </p:txBody>
      </p:sp>
      <p:sp>
        <p:nvSpPr>
          <p:cNvPr id="9" name="Slide Number Placeholder 8"/>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91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lang="en-US"/>
          </a:p>
        </p:txBody>
      </p:sp>
      <p:sp>
        <p:nvSpPr>
          <p:cNvPr id="3" name="Date Placeholder 2"/>
          <p:cNvSpPr>
            <a:spLocks noGrp="1"/>
          </p:cNvSpPr>
          <p:nvPr>
            <p:ph type="dt" sz="half" idx="10"/>
          </p:nvPr>
        </p:nvSpPr>
        <p:spPr/>
        <p:txBody>
          <a:bodyPr/>
          <a:lstStyle/>
          <a:p>
            <a:fld id="{31D5AA5B-7F35-E148-A404-6BC07A5F5EC0}" type="datetime2">
              <a:rPr lang="de-DE" smtClean="0">
                <a:latin typeface="Arial"/>
              </a:rPr>
              <a:pPr/>
              <a:t>Freitag, 10. März 17</a:t>
            </a:fld>
            <a:endParaRPr lang="en-US">
              <a:latin typeface="Arial"/>
            </a:endParaRPr>
          </a:p>
        </p:txBody>
      </p:sp>
      <p:sp>
        <p:nvSpPr>
          <p:cNvPr id="4" name="Footer Placeholder 3"/>
          <p:cNvSpPr>
            <a:spLocks noGrp="1"/>
          </p:cNvSpPr>
          <p:nvPr>
            <p:ph type="ftr" sz="quarter" idx="11"/>
          </p:nvPr>
        </p:nvSpPr>
        <p:spPr/>
        <p:txBody>
          <a:bodyPr/>
          <a:lstStyle/>
          <a:p>
            <a:pPr algn="r"/>
            <a:endParaRPr lang="en-US" dirty="0">
              <a:latin typeface="Arial"/>
            </a:endParaRPr>
          </a:p>
        </p:txBody>
      </p:sp>
      <p:sp>
        <p:nvSpPr>
          <p:cNvPr id="5" name="Slide Number Placeholder 4"/>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272597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3BE46-D708-A341-846B-C5F0E33F5F54}" type="datetime2">
              <a:rPr lang="de-DE" smtClean="0">
                <a:latin typeface="Arial"/>
              </a:rPr>
              <a:pPr/>
              <a:t>Freitag, 10. März 17</a:t>
            </a:fld>
            <a:endParaRPr lang="en-US">
              <a:latin typeface="Arial"/>
            </a:endParaRPr>
          </a:p>
        </p:txBody>
      </p:sp>
      <p:sp>
        <p:nvSpPr>
          <p:cNvPr id="3" name="Footer Placeholder 2"/>
          <p:cNvSpPr>
            <a:spLocks noGrp="1"/>
          </p:cNvSpPr>
          <p:nvPr>
            <p:ph type="ftr" sz="quarter" idx="11"/>
          </p:nvPr>
        </p:nvSpPr>
        <p:spPr/>
        <p:txBody>
          <a:bodyPr/>
          <a:lstStyle/>
          <a:p>
            <a:pPr algn="r"/>
            <a:endParaRPr lang="en-US" dirty="0">
              <a:latin typeface="Arial"/>
            </a:endParaRPr>
          </a:p>
        </p:txBody>
      </p:sp>
      <p:sp>
        <p:nvSpPr>
          <p:cNvPr id="4" name="Slide Number Placeholder 3"/>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648562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de-DE" smtClean="0"/>
              <a:t>Mastertitelformat bearbeiten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06E888E9-A32F-6E46-825C-9E812C68D911}" type="datetime2">
              <a:rPr lang="de-DE" smtClean="0">
                <a:latin typeface="Arial"/>
              </a:rPr>
              <a:pPr/>
              <a:t>Freitag, 10. März 17</a:t>
            </a:fld>
            <a:endParaRPr lang="en-US">
              <a:latin typeface="Arial"/>
            </a:endParaRPr>
          </a:p>
        </p:txBody>
      </p:sp>
      <p:sp>
        <p:nvSpPr>
          <p:cNvPr id="6" name="Footer Placeholder 5"/>
          <p:cNvSpPr>
            <a:spLocks noGrp="1"/>
          </p:cNvSpPr>
          <p:nvPr>
            <p:ph type="ftr" sz="quarter" idx="11"/>
          </p:nvPr>
        </p:nvSpPr>
        <p:spPr/>
        <p:txBody>
          <a:bodyPr/>
          <a:lstStyle/>
          <a:p>
            <a:pPr algn="r"/>
            <a:endParaRPr lang="en-US" dirty="0">
              <a:latin typeface="Arial"/>
            </a:endParaRPr>
          </a:p>
        </p:txBody>
      </p:sp>
      <p:sp>
        <p:nvSpPr>
          <p:cNvPr id="7" name="Slide Number Placeholder 6"/>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63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de-DE" smtClean="0"/>
              <a:t>Mastertitelformat bearbeiten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auf Platzhalter ziehen oder durch Klicken auf Symbol hinzufügen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4CA3AB0C-9538-B24A-8CB7-0BC0A44F2095}" type="datetime2">
              <a:rPr lang="de-DE" smtClean="0">
                <a:latin typeface="Arial"/>
              </a:rPr>
              <a:pPr/>
              <a:t>Freitag, 10. März 17</a:t>
            </a:fld>
            <a:endParaRPr lang="en-US">
              <a:latin typeface="Arial"/>
            </a:endParaRPr>
          </a:p>
        </p:txBody>
      </p:sp>
      <p:sp>
        <p:nvSpPr>
          <p:cNvPr id="6" name="Footer Placeholder 5"/>
          <p:cNvSpPr>
            <a:spLocks noGrp="1"/>
          </p:cNvSpPr>
          <p:nvPr>
            <p:ph type="ftr" sz="quarter" idx="11"/>
          </p:nvPr>
        </p:nvSpPr>
        <p:spPr/>
        <p:txBody>
          <a:bodyPr/>
          <a:lstStyle/>
          <a:p>
            <a:pPr algn="r"/>
            <a:endParaRPr lang="en-US" dirty="0">
              <a:latin typeface="Arial"/>
            </a:endParaRPr>
          </a:p>
        </p:txBody>
      </p:sp>
      <p:sp>
        <p:nvSpPr>
          <p:cNvPr id="7" name="Slide Number Placeholder 6"/>
          <p:cNvSpPr>
            <a:spLocks noGrp="1"/>
          </p:cNvSpPr>
          <p:nvPr>
            <p:ph type="sldNum" sz="quarter" idx="12"/>
          </p:nvPr>
        </p:nvSpPr>
        <p:spPr/>
        <p:txBody>
          <a:bodyPr/>
          <a:lstStyle/>
          <a:p>
            <a:fld id="{0CFEC368-1D7A-4F81-ABF6-AE0E36BAF64C}" type="slidenum">
              <a:rPr lang="en-US" smtClean="0">
                <a:latin typeface="Arial"/>
              </a:rPr>
              <a:pPr/>
              <a:t>‹Nr.›</a:t>
            </a:fld>
            <a:endParaRPr lang="en-US">
              <a:latin typeface="Arial"/>
            </a:endParaRPr>
          </a:p>
        </p:txBody>
      </p:sp>
    </p:spTree>
    <p:extLst>
      <p:ext uri="{BB962C8B-B14F-4D97-AF65-F5344CB8AC3E}">
        <p14:creationId xmlns:p14="http://schemas.microsoft.com/office/powerpoint/2010/main" val="30301806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latin typeface="Aria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de-DE" smtClean="0"/>
              <a:t>Mastertitelformat bearbeiten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latin typeface="Aria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defTabSz="914400"/>
            <a:fld id="{0DF89C78-3D0C-154B-ABE3-3D048E3C0507}" type="datetime2">
              <a:rPr lang="de-DE" smtClean="0">
                <a:latin typeface="Arial"/>
              </a:rPr>
              <a:pPr defTabSz="914400"/>
              <a:t>Freitag, 10. März 17</a:t>
            </a:fld>
            <a:endParaRPr lang="en-US" dirty="0">
              <a:latin typeface="Arial"/>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defTabSz="914400"/>
            <a:endParaRPr lang="en-US" dirty="0">
              <a:latin typeface="Aria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defTabSz="914400"/>
            <a:fld id="{0CFEC368-1D7A-4F81-ABF6-AE0E36BAF64C}" type="slidenum">
              <a:rPr lang="en-US" smtClean="0">
                <a:latin typeface="Arial"/>
              </a:rPr>
              <a:pPr defTabSz="914400"/>
              <a:t>‹Nr.›</a:t>
            </a:fld>
            <a:endParaRPr lang="en-US" dirty="0">
              <a:latin typeface="Arial"/>
            </a:endParaRPr>
          </a:p>
        </p:txBody>
      </p:sp>
    </p:spTree>
    <p:extLst>
      <p:ext uri="{BB962C8B-B14F-4D97-AF65-F5344CB8AC3E}">
        <p14:creationId xmlns:p14="http://schemas.microsoft.com/office/powerpoint/2010/main" val="2879138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i="1" dirty="0" smtClean="0">
                <a:cs typeface="SeroOT"/>
              </a:rPr>
              <a:t>EU-Planspiel </a:t>
            </a:r>
            <a:br>
              <a:rPr lang="de-DE" i="1" dirty="0" smtClean="0">
                <a:cs typeface="SeroOT"/>
              </a:rPr>
            </a:br>
            <a:r>
              <a:rPr lang="de-DE" i="1" dirty="0" smtClean="0">
                <a:cs typeface="SeroOT"/>
              </a:rPr>
              <a:t>zur GAP</a:t>
            </a:r>
            <a:endParaRPr lang="de-DE" i="1" dirty="0">
              <a:cs typeface="SeroOT"/>
            </a:endParaRPr>
          </a:p>
        </p:txBody>
      </p:sp>
      <p:sp>
        <p:nvSpPr>
          <p:cNvPr id="3" name="Untertitel 2"/>
          <p:cNvSpPr>
            <a:spLocks noGrp="1"/>
          </p:cNvSpPr>
          <p:nvPr>
            <p:ph type="subTitle" idx="1"/>
          </p:nvPr>
        </p:nvSpPr>
        <p:spPr/>
        <p:txBody>
          <a:bodyPr/>
          <a:lstStyle/>
          <a:p>
            <a:r>
              <a:rPr lang="de-DE" dirty="0" smtClean="0">
                <a:cs typeface="SeroOT-Bold"/>
              </a:rPr>
              <a:t>Verhandlungsverlauf</a:t>
            </a:r>
            <a:endParaRPr lang="de-DE" dirty="0">
              <a:cs typeface="SeroOT-Bold"/>
            </a:endParaRPr>
          </a:p>
        </p:txBody>
      </p:sp>
      <p:sp>
        <p:nvSpPr>
          <p:cNvPr id="5" name="Textfeld 4"/>
          <p:cNvSpPr txBox="1"/>
          <p:nvPr/>
        </p:nvSpPr>
        <p:spPr>
          <a:xfrm>
            <a:off x="685800" y="5050030"/>
            <a:ext cx="7848600" cy="369332"/>
          </a:xfrm>
          <a:prstGeom prst="rect">
            <a:avLst/>
          </a:prstGeom>
          <a:noFill/>
        </p:spPr>
        <p:txBody>
          <a:bodyPr wrap="square" rtlCol="0">
            <a:spAutoFit/>
          </a:bodyPr>
          <a:lstStyle/>
          <a:p>
            <a:pPr defTabSz="914400"/>
            <a:r>
              <a:rPr lang="de-DE" dirty="0" smtClean="0">
                <a:solidFill>
                  <a:srgbClr val="292934">
                    <a:lumMod val="75000"/>
                    <a:lumOff val="25000"/>
                  </a:srgbClr>
                </a:solidFill>
                <a:latin typeface="Arial"/>
              </a:rPr>
              <a:t>Mitfinanziert von:				             </a:t>
            </a:r>
            <a:endParaRPr lang="de-DE" dirty="0">
              <a:solidFill>
                <a:srgbClr val="292934">
                  <a:lumMod val="75000"/>
                  <a:lumOff val="25000"/>
                </a:srgbClr>
              </a:solidFill>
              <a:latin typeface="Arial"/>
            </a:endParaRPr>
          </a:p>
        </p:txBody>
      </p:sp>
      <p:sp>
        <p:nvSpPr>
          <p:cNvPr id="8" name="Rechteck 7"/>
          <p:cNvSpPr/>
          <p:nvPr/>
        </p:nvSpPr>
        <p:spPr>
          <a:xfrm>
            <a:off x="-1" y="1"/>
            <a:ext cx="9144001"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defTabSz="914400"/>
            <a:endParaRPr lang="de-DE">
              <a:solidFill>
                <a:srgbClr val="FFFFFF"/>
              </a:solidFill>
              <a:latin typeface="Arial"/>
            </a:endParaRPr>
          </a:p>
        </p:txBody>
      </p:sp>
      <p:pic>
        <p:nvPicPr>
          <p:cNvPr id="9" name="Bild 8"/>
          <p:cNvPicPr/>
          <p:nvPr/>
        </p:nvPicPr>
        <p:blipFill>
          <a:blip r:embed="rId2">
            <a:extLst>
              <a:ext uri="{28A0092B-C50C-407E-A947-70E740481C1C}">
                <a14:useLocalDpi xmlns:a14="http://schemas.microsoft.com/office/drawing/2010/main" val="0"/>
              </a:ext>
            </a:extLst>
          </a:blip>
          <a:stretch>
            <a:fillRect/>
          </a:stretch>
        </p:blipFill>
        <p:spPr bwMode="auto">
          <a:xfrm>
            <a:off x="685800" y="5509847"/>
            <a:ext cx="1202002" cy="703095"/>
          </a:xfrm>
          <a:prstGeom prst="rect">
            <a:avLst/>
          </a:prstGeom>
          <a:noFill/>
          <a:ln>
            <a:noFill/>
          </a:ln>
        </p:spPr>
      </p:pic>
      <p:sp>
        <p:nvSpPr>
          <p:cNvPr id="12" name="Textfeld 11"/>
          <p:cNvSpPr txBox="1"/>
          <p:nvPr/>
        </p:nvSpPr>
        <p:spPr>
          <a:xfrm>
            <a:off x="1957099" y="5516361"/>
            <a:ext cx="1651477" cy="646331"/>
          </a:xfrm>
          <a:prstGeom prst="rect">
            <a:avLst/>
          </a:prstGeom>
          <a:noFill/>
        </p:spPr>
        <p:txBody>
          <a:bodyPr wrap="square" rtlCol="0">
            <a:spAutoFit/>
          </a:bodyPr>
          <a:lstStyle/>
          <a:p>
            <a:pPr defTabSz="914400"/>
            <a:endParaRPr lang="de-DE" sz="900" dirty="0" smtClean="0">
              <a:solidFill>
                <a:srgbClr val="4C5A6A"/>
              </a:solidFill>
              <a:latin typeface="Arial"/>
            </a:endParaRPr>
          </a:p>
          <a:p>
            <a:pPr defTabSz="914400"/>
            <a:r>
              <a:rPr lang="de-DE" sz="900" dirty="0" smtClean="0">
                <a:solidFill>
                  <a:srgbClr val="4C5A6A"/>
                </a:solidFill>
                <a:latin typeface="Arial"/>
              </a:rPr>
              <a:t>Von der Europäischen Kommission </a:t>
            </a:r>
          </a:p>
          <a:p>
            <a:pPr defTabSz="914400"/>
            <a:r>
              <a:rPr lang="de-DE" sz="900" dirty="0" smtClean="0">
                <a:solidFill>
                  <a:srgbClr val="4C5A6A"/>
                </a:solidFill>
                <a:latin typeface="Arial"/>
              </a:rPr>
              <a:t>mitfinanzierte Maßnahme</a:t>
            </a:r>
            <a:endParaRPr lang="de-DE" sz="900" dirty="0">
              <a:solidFill>
                <a:srgbClr val="4C5A6A"/>
              </a:solidFill>
              <a:latin typeface="Arial"/>
            </a:endParaRPr>
          </a:p>
        </p:txBody>
      </p:sp>
      <p:pic>
        <p:nvPicPr>
          <p:cNvPr id="13" name="Bild 12"/>
          <p:cNvPicPr>
            <a:picLocks noChangeAspect="1"/>
          </p:cNvPicPr>
          <p:nvPr/>
        </p:nvPicPr>
        <p:blipFill>
          <a:blip r:embed="rId3"/>
          <a:stretch>
            <a:fillRect/>
          </a:stretch>
        </p:blipFill>
        <p:spPr>
          <a:xfrm>
            <a:off x="6470814" y="771805"/>
            <a:ext cx="2290966" cy="1126859"/>
          </a:xfrm>
          <a:prstGeom prst="rect">
            <a:avLst/>
          </a:prstGeom>
        </p:spPr>
      </p:pic>
      <p:pic>
        <p:nvPicPr>
          <p:cNvPr id="14" name="Bild 13"/>
          <p:cNvPicPr>
            <a:picLocks/>
          </p:cNvPicPr>
          <p:nvPr/>
        </p:nvPicPr>
        <p:blipFill>
          <a:blip r:embed="rId4"/>
          <a:stretch>
            <a:fillRect/>
          </a:stretch>
        </p:blipFill>
        <p:spPr>
          <a:xfrm>
            <a:off x="3499719" y="5740529"/>
            <a:ext cx="2523634" cy="291600"/>
          </a:xfrm>
          <a:prstGeom prst="rect">
            <a:avLst/>
          </a:prstGeom>
        </p:spPr>
      </p:pic>
    </p:spTree>
    <p:extLst>
      <p:ext uri="{BB962C8B-B14F-4D97-AF65-F5344CB8AC3E}">
        <p14:creationId xmlns:p14="http://schemas.microsoft.com/office/powerpoint/2010/main" val="8609541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i="1" dirty="0" smtClean="0">
                <a:cs typeface="SeroOT-Bold"/>
              </a:rPr>
              <a:t>Kommissionsvorschlag</a:t>
            </a:r>
            <a:endParaRPr lang="de-DE"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a:p>
            <a:pPr marL="0" indent="0">
              <a:buNone/>
            </a:pPr>
            <a:r>
              <a:rPr lang="de-DE" b="1" dirty="0" smtClean="0"/>
              <a:t>Streitpunkt </a:t>
            </a:r>
            <a:r>
              <a:rPr lang="de-DE" b="1" dirty="0"/>
              <a:t>I: Direktzahlungen</a:t>
            </a:r>
          </a:p>
          <a:p>
            <a:r>
              <a:rPr lang="de-DE" dirty="0" smtClean="0"/>
              <a:t>Die </a:t>
            </a:r>
            <a:r>
              <a:rPr lang="de-DE" dirty="0" smtClean="0"/>
              <a:t>Direktzahlungen werden um 10% gekürzt.</a:t>
            </a:r>
            <a:endParaRPr lang="de-DE" dirty="0" smtClean="0"/>
          </a:p>
          <a:p>
            <a:endParaRPr lang="de-DE" dirty="0" smtClean="0"/>
          </a:p>
          <a:p>
            <a:pPr marL="0" indent="0">
              <a:buNone/>
            </a:pPr>
            <a:r>
              <a:rPr lang="de-DE" b="1" dirty="0" smtClean="0"/>
              <a:t>Streitpunkt II: </a:t>
            </a:r>
            <a:r>
              <a:rPr lang="de-DE" b="1" dirty="0" err="1" smtClean="0"/>
              <a:t>Greening</a:t>
            </a:r>
            <a:endParaRPr lang="de-DE" b="1" dirty="0" smtClean="0"/>
          </a:p>
          <a:p>
            <a:r>
              <a:rPr lang="de-DE" dirty="0" smtClean="0"/>
              <a:t>Die Greening</a:t>
            </a:r>
            <a:r>
              <a:rPr lang="de-DE" dirty="0" smtClean="0"/>
              <a:t>-Vorgabe </a:t>
            </a:r>
            <a:r>
              <a:rPr lang="de-DE" dirty="0" smtClean="0"/>
              <a:t>wird um 10% </a:t>
            </a:r>
            <a:r>
              <a:rPr lang="de-DE" dirty="0" smtClean="0"/>
              <a:t>auf </a:t>
            </a:r>
            <a:r>
              <a:rPr lang="de-DE" dirty="0" smtClean="0"/>
              <a:t>40% erhöht. </a:t>
            </a:r>
            <a:endParaRPr lang="de-DE"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sp>
        <p:nvSpPr>
          <p:cNvPr id="10" name="Textfeld 9"/>
          <p:cNvSpPr txBox="1"/>
          <p:nvPr/>
        </p:nvSpPr>
        <p:spPr>
          <a:xfrm>
            <a:off x="1202002" y="71735"/>
            <a:ext cx="1651477" cy="507831"/>
          </a:xfrm>
          <a:prstGeom prst="rect">
            <a:avLst/>
          </a:prstGeom>
          <a:noFill/>
        </p:spPr>
        <p:txBody>
          <a:bodyPr wrap="square" rtlCol="0">
            <a:spAutoFit/>
          </a:bodyPr>
          <a:lstStyle/>
          <a:p>
            <a:r>
              <a:rPr lang="de-DE" sz="900" dirty="0" smtClean="0">
                <a:solidFill>
                  <a:schemeClr val="accent4"/>
                </a:solidFill>
              </a:rPr>
              <a:t>Von der Europäischen</a:t>
            </a:r>
            <a:r>
              <a:rPr lang="de-DE" sz="900" baseline="0" dirty="0" smtClean="0">
                <a:solidFill>
                  <a:schemeClr val="accent4"/>
                </a:solidFill>
              </a:rPr>
              <a:t> Kommission mitfinanzierte Maßnahme</a:t>
            </a:r>
            <a:endParaRPr lang="de-DE" sz="900" dirty="0">
              <a:solidFill>
                <a:schemeClr val="accent4"/>
              </a:solidFill>
            </a:endParaRPr>
          </a:p>
        </p:txBody>
      </p:sp>
      <p:pic>
        <p:nvPicPr>
          <p:cNvPr id="11" name="Bild 10"/>
          <p:cNvPicPr>
            <a:picLocks noChangeAspect="1"/>
          </p:cNvPicPr>
          <p:nvPr/>
        </p:nvPicPr>
        <p:blipFill>
          <a:blip r:embed="rId4"/>
          <a:stretch>
            <a:fillRect/>
          </a:stretch>
        </p:blipFill>
        <p:spPr>
          <a:xfrm>
            <a:off x="7574878" y="0"/>
            <a:ext cx="1569122" cy="771805"/>
          </a:xfrm>
          <a:prstGeom prst="rect">
            <a:avLst/>
          </a:prstGeom>
        </p:spPr>
      </p:pic>
      <p:pic>
        <p:nvPicPr>
          <p:cNvPr id="12" name="Bild 11"/>
          <p:cNvPicPr>
            <a:picLocks/>
          </p:cNvPicPr>
          <p:nvPr/>
        </p:nvPicPr>
        <p:blipFill>
          <a:blip r:embed="rId5"/>
          <a:stretch>
            <a:fillRect/>
          </a:stretch>
        </p:blipFill>
        <p:spPr>
          <a:xfrm>
            <a:off x="3369953" y="241800"/>
            <a:ext cx="2638800" cy="291600"/>
          </a:xfrm>
          <a:prstGeom prst="rect">
            <a:avLst/>
          </a:prstGeom>
        </p:spPr>
      </p:pic>
    </p:spTree>
    <p:extLst>
      <p:ext uri="{BB962C8B-B14F-4D97-AF65-F5344CB8AC3E}">
        <p14:creationId xmlns:p14="http://schemas.microsoft.com/office/powerpoint/2010/main" val="4908020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i="1" dirty="0" smtClean="0">
                <a:cs typeface="SeroOT-Bold"/>
              </a:rPr>
              <a:t>Änderungsanträge 1. Lesung: Direktzahlungen</a:t>
            </a:r>
            <a:endParaRPr lang="de-DE" sz="3200"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sp>
        <p:nvSpPr>
          <p:cNvPr id="10" name="Textfeld 9"/>
          <p:cNvSpPr txBox="1"/>
          <p:nvPr/>
        </p:nvSpPr>
        <p:spPr>
          <a:xfrm>
            <a:off x="1202002" y="71735"/>
            <a:ext cx="1651477" cy="507831"/>
          </a:xfrm>
          <a:prstGeom prst="rect">
            <a:avLst/>
          </a:prstGeom>
          <a:noFill/>
        </p:spPr>
        <p:txBody>
          <a:bodyPr wrap="square" rtlCol="0">
            <a:spAutoFit/>
          </a:bodyPr>
          <a:lstStyle/>
          <a:p>
            <a:r>
              <a:rPr lang="de-DE" sz="900" dirty="0" smtClean="0">
                <a:solidFill>
                  <a:schemeClr val="accent4"/>
                </a:solidFill>
              </a:rPr>
              <a:t>Von der Europäischen</a:t>
            </a:r>
            <a:r>
              <a:rPr lang="de-DE" sz="900" baseline="0" dirty="0" smtClean="0">
                <a:solidFill>
                  <a:schemeClr val="accent4"/>
                </a:solidFill>
              </a:rPr>
              <a:t> Kommission mitfinanzierte Maßnahme</a:t>
            </a:r>
            <a:endParaRPr lang="de-DE" sz="900" dirty="0">
              <a:solidFill>
                <a:schemeClr val="accent4"/>
              </a:solidFill>
            </a:endParaRPr>
          </a:p>
        </p:txBody>
      </p:sp>
      <p:pic>
        <p:nvPicPr>
          <p:cNvPr id="11" name="Bild 10"/>
          <p:cNvPicPr>
            <a:picLocks noChangeAspect="1"/>
          </p:cNvPicPr>
          <p:nvPr/>
        </p:nvPicPr>
        <p:blipFill>
          <a:blip r:embed="rId4"/>
          <a:stretch>
            <a:fillRect/>
          </a:stretch>
        </p:blipFill>
        <p:spPr>
          <a:xfrm>
            <a:off x="7574878" y="0"/>
            <a:ext cx="1569122" cy="771805"/>
          </a:xfrm>
          <a:prstGeom prst="rect">
            <a:avLst/>
          </a:prstGeom>
        </p:spPr>
      </p:pic>
      <p:pic>
        <p:nvPicPr>
          <p:cNvPr id="12" name="Bild 11"/>
          <p:cNvPicPr>
            <a:picLocks/>
          </p:cNvPicPr>
          <p:nvPr/>
        </p:nvPicPr>
        <p:blipFill>
          <a:blip r:embed="rId5"/>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1704652159"/>
              </p:ext>
            </p:extLst>
          </p:nvPr>
        </p:nvGraphicFramePr>
        <p:xfrm>
          <a:off x="495300" y="1968500"/>
          <a:ext cx="8115300" cy="2225040"/>
        </p:xfrm>
        <a:graphic>
          <a:graphicData uri="http://schemas.openxmlformats.org/drawingml/2006/table">
            <a:tbl>
              <a:tblPr firstRow="1" bandRow="1">
                <a:tableStyleId>{74C1A8A3-306A-4EB7-A6B1-4F7E0EB9C5D6}</a:tableStyleId>
              </a:tblPr>
              <a:tblGrid>
                <a:gridCol w="2244657"/>
                <a:gridCol w="5870643"/>
              </a:tblGrid>
              <a:tr h="370840">
                <a:tc>
                  <a:txBody>
                    <a:bodyPr/>
                    <a:lstStyle/>
                    <a:p>
                      <a:r>
                        <a:rPr lang="de-DE" dirty="0" smtClean="0"/>
                        <a:t>Fraktion(en)</a:t>
                      </a:r>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Antrag</a:t>
                      </a:r>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2031151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i="1" dirty="0" smtClean="0">
                <a:cs typeface="SeroOT-Bold"/>
              </a:rPr>
              <a:t>Änderungsanträge 1. Lesung: </a:t>
            </a:r>
            <a:r>
              <a:rPr lang="de-DE" sz="3200" i="1" dirty="0" err="1" smtClean="0">
                <a:cs typeface="SeroOT-Bold"/>
              </a:rPr>
              <a:t>Greening</a:t>
            </a:r>
            <a:endParaRPr lang="de-DE" sz="3200"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2">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sp>
        <p:nvSpPr>
          <p:cNvPr id="10" name="Textfeld 9"/>
          <p:cNvSpPr txBox="1"/>
          <p:nvPr/>
        </p:nvSpPr>
        <p:spPr>
          <a:xfrm>
            <a:off x="1202002" y="71735"/>
            <a:ext cx="1651477" cy="507831"/>
          </a:xfrm>
          <a:prstGeom prst="rect">
            <a:avLst/>
          </a:prstGeom>
          <a:noFill/>
        </p:spPr>
        <p:txBody>
          <a:bodyPr wrap="square" rtlCol="0">
            <a:spAutoFit/>
          </a:bodyPr>
          <a:lstStyle/>
          <a:p>
            <a:r>
              <a:rPr lang="de-DE" sz="900" dirty="0" smtClean="0">
                <a:solidFill>
                  <a:schemeClr val="accent4"/>
                </a:solidFill>
              </a:rPr>
              <a:t>Von der Europäischen</a:t>
            </a:r>
            <a:r>
              <a:rPr lang="de-DE" sz="900" baseline="0" dirty="0" smtClean="0">
                <a:solidFill>
                  <a:schemeClr val="accent4"/>
                </a:solidFill>
              </a:rPr>
              <a:t> Kommission mitfinanzierte Maßnahme</a:t>
            </a:r>
            <a:endParaRPr lang="de-DE" sz="900" dirty="0">
              <a:solidFill>
                <a:schemeClr val="accent4"/>
              </a:solidFill>
            </a:endParaRPr>
          </a:p>
        </p:txBody>
      </p:sp>
      <p:pic>
        <p:nvPicPr>
          <p:cNvPr id="11" name="Bild 10"/>
          <p:cNvPicPr>
            <a:picLocks noChangeAspect="1"/>
          </p:cNvPicPr>
          <p:nvPr/>
        </p:nvPicPr>
        <p:blipFill>
          <a:blip r:embed="rId3"/>
          <a:stretch>
            <a:fillRect/>
          </a:stretch>
        </p:blipFill>
        <p:spPr>
          <a:xfrm>
            <a:off x="7574878" y="0"/>
            <a:ext cx="1569122" cy="771805"/>
          </a:xfrm>
          <a:prstGeom prst="rect">
            <a:avLst/>
          </a:prstGeom>
        </p:spPr>
      </p:pic>
      <p:pic>
        <p:nvPicPr>
          <p:cNvPr id="12" name="Bild 11"/>
          <p:cNvPicPr>
            <a:picLocks/>
          </p:cNvPicPr>
          <p:nvPr/>
        </p:nvPicPr>
        <p:blipFill>
          <a:blip r:embed="rId4"/>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902183949"/>
              </p:ext>
            </p:extLst>
          </p:nvPr>
        </p:nvGraphicFramePr>
        <p:xfrm>
          <a:off x="495300" y="1968500"/>
          <a:ext cx="8115300" cy="2225040"/>
        </p:xfrm>
        <a:graphic>
          <a:graphicData uri="http://schemas.openxmlformats.org/drawingml/2006/table">
            <a:tbl>
              <a:tblPr firstRow="1" bandRow="1">
                <a:tableStyleId>{74C1A8A3-306A-4EB7-A6B1-4F7E0EB9C5D6}</a:tableStyleId>
              </a:tblPr>
              <a:tblGrid>
                <a:gridCol w="2244657"/>
                <a:gridCol w="5870643"/>
              </a:tblGrid>
              <a:tr h="370840">
                <a:tc>
                  <a:txBody>
                    <a:bodyPr/>
                    <a:lstStyle/>
                    <a:p>
                      <a:r>
                        <a:rPr lang="de-DE" dirty="0" smtClean="0"/>
                        <a:t>Fraktion(en)</a:t>
                      </a:r>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Antrag</a:t>
                      </a:r>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36739081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400" i="1" dirty="0" smtClean="0">
                <a:cs typeface="SeroOT-Bold"/>
              </a:rPr>
              <a:t>Ministerrat 1.Lesung</a:t>
            </a:r>
            <a:endParaRPr lang="de-DE" sz="4400"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3">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sp>
        <p:nvSpPr>
          <p:cNvPr id="10" name="Textfeld 9"/>
          <p:cNvSpPr txBox="1"/>
          <p:nvPr/>
        </p:nvSpPr>
        <p:spPr>
          <a:xfrm>
            <a:off x="1202002" y="71735"/>
            <a:ext cx="1651477" cy="507831"/>
          </a:xfrm>
          <a:prstGeom prst="rect">
            <a:avLst/>
          </a:prstGeom>
          <a:noFill/>
        </p:spPr>
        <p:txBody>
          <a:bodyPr wrap="square" rtlCol="0">
            <a:spAutoFit/>
          </a:bodyPr>
          <a:lstStyle/>
          <a:p>
            <a:r>
              <a:rPr lang="de-DE" sz="900" dirty="0" smtClean="0">
                <a:solidFill>
                  <a:schemeClr val="accent4"/>
                </a:solidFill>
              </a:rPr>
              <a:t>Von der Europäischen</a:t>
            </a:r>
            <a:r>
              <a:rPr lang="de-DE" sz="900" baseline="0" dirty="0" smtClean="0">
                <a:solidFill>
                  <a:schemeClr val="accent4"/>
                </a:solidFill>
              </a:rPr>
              <a:t> Kommission mitfinanzierte Maßnahme</a:t>
            </a:r>
            <a:endParaRPr lang="de-DE" sz="900" dirty="0">
              <a:solidFill>
                <a:schemeClr val="accent4"/>
              </a:solidFill>
            </a:endParaRPr>
          </a:p>
        </p:txBody>
      </p:sp>
      <p:pic>
        <p:nvPicPr>
          <p:cNvPr id="11" name="Bild 10"/>
          <p:cNvPicPr>
            <a:picLocks noChangeAspect="1"/>
          </p:cNvPicPr>
          <p:nvPr/>
        </p:nvPicPr>
        <p:blipFill>
          <a:blip r:embed="rId4"/>
          <a:stretch>
            <a:fillRect/>
          </a:stretch>
        </p:blipFill>
        <p:spPr>
          <a:xfrm>
            <a:off x="7574878" y="0"/>
            <a:ext cx="1569122" cy="771805"/>
          </a:xfrm>
          <a:prstGeom prst="rect">
            <a:avLst/>
          </a:prstGeom>
        </p:spPr>
      </p:pic>
      <p:pic>
        <p:nvPicPr>
          <p:cNvPr id="12" name="Bild 11"/>
          <p:cNvPicPr>
            <a:picLocks/>
          </p:cNvPicPr>
          <p:nvPr/>
        </p:nvPicPr>
        <p:blipFill>
          <a:blip r:embed="rId5"/>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700651849"/>
              </p:ext>
            </p:extLst>
          </p:nvPr>
        </p:nvGraphicFramePr>
        <p:xfrm>
          <a:off x="495300" y="1968500"/>
          <a:ext cx="8115299" cy="1112520"/>
        </p:xfrm>
        <a:graphic>
          <a:graphicData uri="http://schemas.openxmlformats.org/drawingml/2006/table">
            <a:tbl>
              <a:tblPr firstRow="1" bandRow="1">
                <a:tableStyleId>{74C1A8A3-306A-4EB7-A6B1-4F7E0EB9C5D6}</a:tableStyleId>
              </a:tblPr>
              <a:tblGrid>
                <a:gridCol w="1676400"/>
                <a:gridCol w="3032477"/>
                <a:gridCol w="3406422"/>
              </a:tblGrid>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Europäisches</a:t>
                      </a:r>
                      <a:r>
                        <a:rPr lang="de-DE" baseline="0" dirty="0" smtClean="0"/>
                        <a:t> Parlament</a:t>
                      </a:r>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de-DE" dirty="0" smtClean="0"/>
                        <a:t>Ministerrat</a:t>
                      </a:r>
                      <a:endParaRPr lang="de-DE" dirty="0"/>
                    </a:p>
                  </a:txBody>
                  <a:tcPr>
                    <a:lnL w="12700" cap="flat" cmpd="sng" algn="ctr">
                      <a:solidFill>
                        <a:scrgbClr r="0" g="0" b="0"/>
                      </a:solidFill>
                      <a:prstDash val="solid"/>
                      <a:round/>
                      <a:headEnd type="none" w="med" len="med"/>
                      <a:tailEnd type="none" w="med" len="med"/>
                    </a:lnL>
                  </a:tcPr>
                </a:tc>
              </a:tr>
              <a:tr h="370840">
                <a:tc>
                  <a:txBody>
                    <a:bodyPr/>
                    <a:lstStyle/>
                    <a:p>
                      <a:r>
                        <a:rPr lang="de-DE" sz="1600" dirty="0" smtClean="0"/>
                        <a:t>Direktzahlungen</a:t>
                      </a:r>
                      <a:endParaRPr lang="de-DE" sz="1600"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r>
                        <a:rPr lang="de-DE" sz="1600" dirty="0" err="1" smtClean="0"/>
                        <a:t>Greening</a:t>
                      </a:r>
                      <a:endParaRPr lang="de-DE" sz="1600"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4367844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i="1" dirty="0" smtClean="0">
                <a:cs typeface="SeroOT-Bold"/>
              </a:rPr>
              <a:t>Änderungsanträge 2. Lesung: Direktzahlungen</a:t>
            </a:r>
            <a:endParaRPr lang="de-DE" sz="3200"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2">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sp>
        <p:nvSpPr>
          <p:cNvPr id="10" name="Textfeld 9"/>
          <p:cNvSpPr txBox="1"/>
          <p:nvPr/>
        </p:nvSpPr>
        <p:spPr>
          <a:xfrm>
            <a:off x="1202002" y="71735"/>
            <a:ext cx="1651477" cy="507831"/>
          </a:xfrm>
          <a:prstGeom prst="rect">
            <a:avLst/>
          </a:prstGeom>
          <a:noFill/>
        </p:spPr>
        <p:txBody>
          <a:bodyPr wrap="square" rtlCol="0">
            <a:spAutoFit/>
          </a:bodyPr>
          <a:lstStyle/>
          <a:p>
            <a:r>
              <a:rPr lang="de-DE" sz="900" dirty="0" smtClean="0">
                <a:solidFill>
                  <a:schemeClr val="accent4"/>
                </a:solidFill>
              </a:rPr>
              <a:t>Von der Europäischen</a:t>
            </a:r>
            <a:r>
              <a:rPr lang="de-DE" sz="900" baseline="0" dirty="0" smtClean="0">
                <a:solidFill>
                  <a:schemeClr val="accent4"/>
                </a:solidFill>
              </a:rPr>
              <a:t> Kommission mitfinanzierte Maßnahme</a:t>
            </a:r>
            <a:endParaRPr lang="de-DE" sz="900" dirty="0">
              <a:solidFill>
                <a:schemeClr val="accent4"/>
              </a:solidFill>
            </a:endParaRPr>
          </a:p>
        </p:txBody>
      </p:sp>
      <p:pic>
        <p:nvPicPr>
          <p:cNvPr id="11" name="Bild 10"/>
          <p:cNvPicPr>
            <a:picLocks noChangeAspect="1"/>
          </p:cNvPicPr>
          <p:nvPr/>
        </p:nvPicPr>
        <p:blipFill>
          <a:blip r:embed="rId3"/>
          <a:stretch>
            <a:fillRect/>
          </a:stretch>
        </p:blipFill>
        <p:spPr>
          <a:xfrm>
            <a:off x="7574878" y="0"/>
            <a:ext cx="1569122" cy="771805"/>
          </a:xfrm>
          <a:prstGeom prst="rect">
            <a:avLst/>
          </a:prstGeom>
        </p:spPr>
      </p:pic>
      <p:pic>
        <p:nvPicPr>
          <p:cNvPr id="12" name="Bild 11"/>
          <p:cNvPicPr>
            <a:picLocks/>
          </p:cNvPicPr>
          <p:nvPr/>
        </p:nvPicPr>
        <p:blipFill>
          <a:blip r:embed="rId4"/>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90116906"/>
              </p:ext>
            </p:extLst>
          </p:nvPr>
        </p:nvGraphicFramePr>
        <p:xfrm>
          <a:off x="495300" y="1968500"/>
          <a:ext cx="8115300" cy="2225040"/>
        </p:xfrm>
        <a:graphic>
          <a:graphicData uri="http://schemas.openxmlformats.org/drawingml/2006/table">
            <a:tbl>
              <a:tblPr firstRow="1" bandRow="1">
                <a:tableStyleId>{74C1A8A3-306A-4EB7-A6B1-4F7E0EB9C5D6}</a:tableStyleId>
              </a:tblPr>
              <a:tblGrid>
                <a:gridCol w="2244657"/>
                <a:gridCol w="5870643"/>
              </a:tblGrid>
              <a:tr h="370840">
                <a:tc>
                  <a:txBody>
                    <a:bodyPr/>
                    <a:lstStyle/>
                    <a:p>
                      <a:r>
                        <a:rPr lang="de-DE" dirty="0" smtClean="0"/>
                        <a:t>Fraktion(en)</a:t>
                      </a:r>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Antrag</a:t>
                      </a:r>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7505404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i="1" dirty="0" smtClean="0">
                <a:cs typeface="SeroOT-Bold"/>
              </a:rPr>
              <a:t>Änderungsanträge 2. Lesung: </a:t>
            </a:r>
            <a:r>
              <a:rPr lang="de-DE" sz="3200" i="1" dirty="0" err="1" smtClean="0">
                <a:cs typeface="SeroOT-Bold"/>
              </a:rPr>
              <a:t>Greening</a:t>
            </a:r>
            <a:endParaRPr lang="de-DE" sz="3200"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2">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sp>
        <p:nvSpPr>
          <p:cNvPr id="10" name="Textfeld 9"/>
          <p:cNvSpPr txBox="1"/>
          <p:nvPr/>
        </p:nvSpPr>
        <p:spPr>
          <a:xfrm>
            <a:off x="1202002" y="71735"/>
            <a:ext cx="1651477" cy="507831"/>
          </a:xfrm>
          <a:prstGeom prst="rect">
            <a:avLst/>
          </a:prstGeom>
          <a:noFill/>
        </p:spPr>
        <p:txBody>
          <a:bodyPr wrap="square" rtlCol="0">
            <a:spAutoFit/>
          </a:bodyPr>
          <a:lstStyle/>
          <a:p>
            <a:r>
              <a:rPr lang="de-DE" sz="900" dirty="0" smtClean="0">
                <a:solidFill>
                  <a:schemeClr val="accent4"/>
                </a:solidFill>
              </a:rPr>
              <a:t>Von der Europäischen</a:t>
            </a:r>
            <a:r>
              <a:rPr lang="de-DE" sz="900" baseline="0" dirty="0" smtClean="0">
                <a:solidFill>
                  <a:schemeClr val="accent4"/>
                </a:solidFill>
              </a:rPr>
              <a:t> Kommission mitfinanzierte Maßnahme</a:t>
            </a:r>
            <a:endParaRPr lang="de-DE" sz="900" dirty="0">
              <a:solidFill>
                <a:schemeClr val="accent4"/>
              </a:solidFill>
            </a:endParaRPr>
          </a:p>
        </p:txBody>
      </p:sp>
      <p:pic>
        <p:nvPicPr>
          <p:cNvPr id="11" name="Bild 10"/>
          <p:cNvPicPr>
            <a:picLocks noChangeAspect="1"/>
          </p:cNvPicPr>
          <p:nvPr/>
        </p:nvPicPr>
        <p:blipFill>
          <a:blip r:embed="rId3"/>
          <a:stretch>
            <a:fillRect/>
          </a:stretch>
        </p:blipFill>
        <p:spPr>
          <a:xfrm>
            <a:off x="7574878" y="0"/>
            <a:ext cx="1569122" cy="771805"/>
          </a:xfrm>
          <a:prstGeom prst="rect">
            <a:avLst/>
          </a:prstGeom>
        </p:spPr>
      </p:pic>
      <p:pic>
        <p:nvPicPr>
          <p:cNvPr id="12" name="Bild 11"/>
          <p:cNvPicPr>
            <a:picLocks/>
          </p:cNvPicPr>
          <p:nvPr/>
        </p:nvPicPr>
        <p:blipFill>
          <a:blip r:embed="rId4"/>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4039571323"/>
              </p:ext>
            </p:extLst>
          </p:nvPr>
        </p:nvGraphicFramePr>
        <p:xfrm>
          <a:off x="495300" y="1968500"/>
          <a:ext cx="8115300" cy="2225040"/>
        </p:xfrm>
        <a:graphic>
          <a:graphicData uri="http://schemas.openxmlformats.org/drawingml/2006/table">
            <a:tbl>
              <a:tblPr firstRow="1" bandRow="1">
                <a:tableStyleId>{74C1A8A3-306A-4EB7-A6B1-4F7E0EB9C5D6}</a:tableStyleId>
              </a:tblPr>
              <a:tblGrid>
                <a:gridCol w="2244657"/>
                <a:gridCol w="5870643"/>
              </a:tblGrid>
              <a:tr h="370840">
                <a:tc>
                  <a:txBody>
                    <a:bodyPr/>
                    <a:lstStyle/>
                    <a:p>
                      <a:r>
                        <a:rPr lang="de-DE" dirty="0" smtClean="0"/>
                        <a:t>Fraktion(en)</a:t>
                      </a:r>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Antrag</a:t>
                      </a:r>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endParaRPr lang="de-DE"/>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39618511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400" i="1" dirty="0" smtClean="0">
                <a:cs typeface="SeroOT-Bold"/>
              </a:rPr>
              <a:t>Ministerrat 2.Lesung</a:t>
            </a:r>
            <a:endParaRPr lang="de-DE" sz="4400" i="1" dirty="0">
              <a:cs typeface="SeroOT-Bold"/>
            </a:endParaRPr>
          </a:p>
        </p:txBody>
      </p:sp>
      <p:sp>
        <p:nvSpPr>
          <p:cNvPr id="3" name="Inhaltsplatzhalter 2"/>
          <p:cNvSpPr>
            <a:spLocks noGrp="1"/>
          </p:cNvSpPr>
          <p:nvPr>
            <p:ph idx="1"/>
          </p:nvPr>
        </p:nvSpPr>
        <p:spPr/>
        <p:txBody>
          <a:bodyPr>
            <a:normAutofit/>
          </a:bodyPr>
          <a:lstStyle/>
          <a:p>
            <a:pPr marL="0" indent="0">
              <a:buNone/>
            </a:pPr>
            <a:endParaRPr lang="de-DE" b="1" dirty="0" smtClean="0"/>
          </a:p>
          <a:p>
            <a:pPr marL="0" indent="0">
              <a:buNone/>
            </a:pPr>
            <a:endParaRPr lang="de-DE" b="1" dirty="0"/>
          </a:p>
        </p:txBody>
      </p:sp>
      <p:sp>
        <p:nvSpPr>
          <p:cNvPr id="7" name="Rechteck 6"/>
          <p:cNvSpPr/>
          <p:nvPr/>
        </p:nvSpPr>
        <p:spPr>
          <a:xfrm>
            <a:off x="0" y="1"/>
            <a:ext cx="9144000" cy="70309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a:p>
        </p:txBody>
      </p:sp>
      <p:pic>
        <p:nvPicPr>
          <p:cNvPr id="9" name="Bild 8"/>
          <p:cNvPicPr/>
          <p:nvPr/>
        </p:nvPicPr>
        <p:blipFill>
          <a:blip r:embed="rId2">
            <a:extLst>
              <a:ext uri="{28A0092B-C50C-407E-A947-70E740481C1C}">
                <a14:useLocalDpi xmlns:a14="http://schemas.microsoft.com/office/drawing/2010/main" val="0"/>
              </a:ext>
            </a:extLst>
          </a:blip>
          <a:stretch>
            <a:fillRect/>
          </a:stretch>
        </p:blipFill>
        <p:spPr bwMode="auto">
          <a:xfrm>
            <a:off x="0" y="0"/>
            <a:ext cx="1202002" cy="703095"/>
          </a:xfrm>
          <a:prstGeom prst="rect">
            <a:avLst/>
          </a:prstGeom>
          <a:noFill/>
          <a:ln>
            <a:noFill/>
          </a:ln>
        </p:spPr>
      </p:pic>
      <p:sp>
        <p:nvSpPr>
          <p:cNvPr id="10" name="Textfeld 9"/>
          <p:cNvSpPr txBox="1"/>
          <p:nvPr/>
        </p:nvSpPr>
        <p:spPr>
          <a:xfrm>
            <a:off x="1202002" y="71735"/>
            <a:ext cx="1651477" cy="507831"/>
          </a:xfrm>
          <a:prstGeom prst="rect">
            <a:avLst/>
          </a:prstGeom>
          <a:noFill/>
        </p:spPr>
        <p:txBody>
          <a:bodyPr wrap="square" rtlCol="0">
            <a:spAutoFit/>
          </a:bodyPr>
          <a:lstStyle/>
          <a:p>
            <a:r>
              <a:rPr lang="de-DE" sz="900" dirty="0" smtClean="0">
                <a:solidFill>
                  <a:schemeClr val="accent4"/>
                </a:solidFill>
              </a:rPr>
              <a:t>Von der Europäischen</a:t>
            </a:r>
            <a:r>
              <a:rPr lang="de-DE" sz="900" baseline="0" dirty="0" smtClean="0">
                <a:solidFill>
                  <a:schemeClr val="accent4"/>
                </a:solidFill>
              </a:rPr>
              <a:t> Kommission mitfinanzierte Maßnahme</a:t>
            </a:r>
            <a:endParaRPr lang="de-DE" sz="900" dirty="0">
              <a:solidFill>
                <a:schemeClr val="accent4"/>
              </a:solidFill>
            </a:endParaRPr>
          </a:p>
        </p:txBody>
      </p:sp>
      <p:pic>
        <p:nvPicPr>
          <p:cNvPr id="11" name="Bild 10"/>
          <p:cNvPicPr>
            <a:picLocks noChangeAspect="1"/>
          </p:cNvPicPr>
          <p:nvPr/>
        </p:nvPicPr>
        <p:blipFill>
          <a:blip r:embed="rId3"/>
          <a:stretch>
            <a:fillRect/>
          </a:stretch>
        </p:blipFill>
        <p:spPr>
          <a:xfrm>
            <a:off x="7574878" y="0"/>
            <a:ext cx="1569122" cy="771805"/>
          </a:xfrm>
          <a:prstGeom prst="rect">
            <a:avLst/>
          </a:prstGeom>
        </p:spPr>
      </p:pic>
      <p:pic>
        <p:nvPicPr>
          <p:cNvPr id="12" name="Bild 11"/>
          <p:cNvPicPr>
            <a:picLocks/>
          </p:cNvPicPr>
          <p:nvPr/>
        </p:nvPicPr>
        <p:blipFill>
          <a:blip r:embed="rId4"/>
          <a:stretch>
            <a:fillRect/>
          </a:stretch>
        </p:blipFill>
        <p:spPr>
          <a:xfrm>
            <a:off x="3369953" y="241800"/>
            <a:ext cx="2638800" cy="291600"/>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435480750"/>
              </p:ext>
            </p:extLst>
          </p:nvPr>
        </p:nvGraphicFramePr>
        <p:xfrm>
          <a:off x="495300" y="1968500"/>
          <a:ext cx="8115299" cy="1112520"/>
        </p:xfrm>
        <a:graphic>
          <a:graphicData uri="http://schemas.openxmlformats.org/drawingml/2006/table">
            <a:tbl>
              <a:tblPr firstRow="1" bandRow="1">
                <a:tableStyleId>{74C1A8A3-306A-4EB7-A6B1-4F7E0EB9C5D6}</a:tableStyleId>
              </a:tblPr>
              <a:tblGrid>
                <a:gridCol w="1676400"/>
                <a:gridCol w="3032477"/>
                <a:gridCol w="3406422"/>
              </a:tblGrid>
              <a:tr h="370840">
                <a:tc>
                  <a:txBody>
                    <a:bodyPr/>
                    <a:lstStyle/>
                    <a:p>
                      <a:endParaRPr lang="de-DE" dirty="0"/>
                    </a:p>
                  </a:txBody>
                  <a:tcPr>
                    <a:lnR w="12700" cap="flat" cmpd="sng" algn="ctr">
                      <a:solidFill>
                        <a:scrgbClr r="0" g="0" b="0"/>
                      </a:solidFill>
                      <a:prstDash val="solid"/>
                      <a:round/>
                      <a:headEnd type="none" w="med" len="med"/>
                      <a:tailEnd type="none" w="med" len="med"/>
                    </a:lnR>
                  </a:tcPr>
                </a:tc>
                <a:tc>
                  <a:txBody>
                    <a:bodyPr/>
                    <a:lstStyle/>
                    <a:p>
                      <a:r>
                        <a:rPr lang="de-DE" dirty="0" smtClean="0"/>
                        <a:t>Europäisches</a:t>
                      </a:r>
                      <a:r>
                        <a:rPr lang="de-DE" baseline="0" dirty="0" smtClean="0"/>
                        <a:t> Parlament</a:t>
                      </a:r>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de-DE" dirty="0" smtClean="0"/>
                        <a:t>Ministerrat</a:t>
                      </a:r>
                      <a:endParaRPr lang="de-DE" dirty="0"/>
                    </a:p>
                  </a:txBody>
                  <a:tcPr>
                    <a:lnL w="12700" cap="flat" cmpd="sng" algn="ctr">
                      <a:solidFill>
                        <a:scrgbClr r="0" g="0" b="0"/>
                      </a:solidFill>
                      <a:prstDash val="solid"/>
                      <a:round/>
                      <a:headEnd type="none" w="med" len="med"/>
                      <a:tailEnd type="none" w="med" len="med"/>
                    </a:lnL>
                  </a:tcPr>
                </a:tc>
              </a:tr>
              <a:tr h="370840">
                <a:tc>
                  <a:txBody>
                    <a:bodyPr/>
                    <a:lstStyle/>
                    <a:p>
                      <a:r>
                        <a:rPr lang="de-DE" sz="1600" dirty="0" smtClean="0"/>
                        <a:t>Direktzahlungen</a:t>
                      </a:r>
                      <a:endParaRPr lang="de-DE" sz="1600"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r h="370840">
                <a:tc>
                  <a:txBody>
                    <a:bodyPr/>
                    <a:lstStyle/>
                    <a:p>
                      <a:r>
                        <a:rPr lang="de-DE" sz="1600" dirty="0" err="1" smtClean="0"/>
                        <a:t>Greening</a:t>
                      </a:r>
                      <a:endParaRPr lang="de-DE" sz="1600" dirty="0"/>
                    </a:p>
                  </a:txBody>
                  <a:tcPr>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de-DE" dirty="0"/>
                    </a:p>
                  </a:txBody>
                  <a:tcPr>
                    <a:lnL w="12700" cap="flat" cmpd="sng" algn="ctr">
                      <a:solidFill>
                        <a:scrgbClr r="0" g="0" b="0"/>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65691072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larheit">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301</Words>
  <Application>Microsoft Macintosh PowerPoint</Application>
  <PresentationFormat>Bildschirmpräsentation (4:3)</PresentationFormat>
  <Paragraphs>49</Paragraphs>
  <Slides>8</Slides>
  <Notes>3</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Klarheit</vt:lpstr>
      <vt:lpstr>EU-Planspiel  zur GAP</vt:lpstr>
      <vt:lpstr>Kommissionsvorschlag</vt:lpstr>
      <vt:lpstr>Änderungsanträge 1. Lesung: Direktzahlungen</vt:lpstr>
      <vt:lpstr>Änderungsanträge 1. Lesung: Greening</vt:lpstr>
      <vt:lpstr>Ministerrat 1.Lesung</vt:lpstr>
      <vt:lpstr>Änderungsanträge 2. Lesung: Direktzahlungen</vt:lpstr>
      <vt:lpstr>Änderungsanträge 2. Lesung: Greening</vt:lpstr>
      <vt:lpstr>Ministerrat 2.Lesung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Hanna Schneider</dc:creator>
  <cp:lastModifiedBy>Lena Grimm</cp:lastModifiedBy>
  <cp:revision>43</cp:revision>
  <dcterms:created xsi:type="dcterms:W3CDTF">2016-01-04T17:22:48Z</dcterms:created>
  <dcterms:modified xsi:type="dcterms:W3CDTF">2017-03-10T08:55:42Z</dcterms:modified>
</cp:coreProperties>
</file>